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95" r:id="rId2"/>
    <p:sldId id="296" r:id="rId3"/>
    <p:sldId id="297" r:id="rId4"/>
    <p:sldId id="298" r:id="rId5"/>
    <p:sldId id="299" r:id="rId6"/>
    <p:sldId id="312" r:id="rId7"/>
    <p:sldId id="316" r:id="rId8"/>
    <p:sldId id="317" r:id="rId9"/>
    <p:sldId id="318" r:id="rId10"/>
    <p:sldId id="300" r:id="rId11"/>
    <p:sldId id="301" r:id="rId12"/>
    <p:sldId id="319" r:id="rId13"/>
    <p:sldId id="320" r:id="rId14"/>
    <p:sldId id="302" r:id="rId15"/>
    <p:sldId id="303" r:id="rId16"/>
    <p:sldId id="321" r:id="rId17"/>
    <p:sldId id="322" r:id="rId18"/>
    <p:sldId id="325" r:id="rId19"/>
    <p:sldId id="334" r:id="rId20"/>
    <p:sldId id="324" r:id="rId21"/>
    <p:sldId id="307" r:id="rId22"/>
    <p:sldId id="308" r:id="rId23"/>
    <p:sldId id="309" r:id="rId24"/>
    <p:sldId id="310" r:id="rId25"/>
    <p:sldId id="332" r:id="rId26"/>
    <p:sldId id="311" r:id="rId27"/>
    <p:sldId id="333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swald" pitchFamily="2" charset="77"/>
      <p:regular r:id="rId34"/>
      <p:bold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/>
    <p:restoredTop sz="94702"/>
  </p:normalViewPr>
  <p:slideViewPr>
    <p:cSldViewPr snapToGrid="0" snapToObjects="1">
      <p:cViewPr varScale="1">
        <p:scale>
          <a:sx n="201" d="100"/>
          <a:sy n="201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027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1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5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499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10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03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65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21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02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7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08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7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c69mpH_fLMXZxh01kAhQWJvdAOeyKc3e/view?usp=shar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sourabh.kumar.janghel@outlook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inkedin.com/in/sourabhkumarjanghel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92440" y="3376686"/>
            <a:ext cx="8959120" cy="1572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dirty="0"/>
              <a:t>SBI - Voice Biometrics</a:t>
            </a:r>
            <a:endParaRPr lang="en-IN" b="0" dirty="0"/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C51FF617-4341-5A4A-9161-9D1A2209A24A}"/>
              </a:ext>
            </a:extLst>
          </p:cNvPr>
          <p:cNvSpPr txBox="1">
            <a:spLocks/>
          </p:cNvSpPr>
          <p:nvPr/>
        </p:nvSpPr>
        <p:spPr>
          <a:xfrm>
            <a:off x="6238959" y="4049899"/>
            <a:ext cx="5810082" cy="157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Oswald"/>
                <a:sym typeface="Oswald"/>
              </a:rPr>
              <a:t>Sourabh Kumar </a:t>
            </a:r>
            <a:r>
              <a:rPr kumimoji="0" lang="en-I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Oswald"/>
                <a:sym typeface="Oswald"/>
              </a:rPr>
              <a:t>Janghel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TECH STACK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Tools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Python 3.9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100"/>
              <a:buFont typeface="Arial"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APIs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Azure Functions</a:t>
            </a: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1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11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Azure Containers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28324A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1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Speechbrain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FFMPEG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Transformers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Framework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The algorithms / machine learning models that have been used in the Hackathon prototype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4</a:t>
            </a:r>
            <a:endParaRPr kumimoji="0" sz="120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1050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USED </a:t>
            </a:r>
            <a:r>
              <a:rPr lang="en-IN" dirty="0">
                <a:solidFill>
                  <a:schemeClr val="accent2"/>
                </a:solidFill>
              </a:rPr>
              <a:t>Algorithms</a:t>
            </a:r>
            <a:endParaRPr dirty="0"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2905041" y="740351"/>
            <a:ext cx="3139335" cy="3379946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48C3-DF00-EB49-819E-73E2A9EFB815}"/>
              </a:ext>
            </a:extLst>
          </p:cNvPr>
          <p:cNvSpPr txBox="1"/>
          <p:nvPr/>
        </p:nvSpPr>
        <p:spPr>
          <a:xfrm>
            <a:off x="3245731" y="988368"/>
            <a:ext cx="1665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600" dirty="0" err="1">
                <a:solidFill>
                  <a:srgbClr val="FFFFFF"/>
                </a:solidFill>
              </a:rPr>
              <a:t>speechbrain</a:t>
            </a:r>
            <a:endParaRPr lang="en-IN" sz="1600" dirty="0">
              <a:solidFill>
                <a:srgbClr val="FFFFFF"/>
              </a:solidFill>
            </a:endParaRPr>
          </a:p>
          <a:p>
            <a:pPr lvl="0"/>
            <a:r>
              <a:rPr lang="en-IN" sz="1600" dirty="0" err="1">
                <a:solidFill>
                  <a:srgbClr val="FFFFFF"/>
                </a:solidFill>
              </a:rPr>
              <a:t>torchaudio</a:t>
            </a:r>
            <a:endParaRPr lang="en-IN" sz="1600" dirty="0">
              <a:solidFill>
                <a:srgbClr val="FFFFFF"/>
              </a:solidFill>
            </a:endParaRPr>
          </a:p>
          <a:p>
            <a:pPr lvl="0"/>
            <a:r>
              <a:rPr lang="en-IN" sz="1600" dirty="0" err="1">
                <a:solidFill>
                  <a:srgbClr val="FFFFFF"/>
                </a:solidFill>
              </a:rPr>
              <a:t>speechbrain</a:t>
            </a:r>
            <a:endParaRPr lang="en-IN" sz="1600" dirty="0">
              <a:solidFill>
                <a:srgbClr val="FFFFFF"/>
              </a:solidFill>
            </a:endParaRPr>
          </a:p>
          <a:p>
            <a:pPr lvl="0"/>
            <a:r>
              <a:rPr lang="en-IN" sz="1600" dirty="0">
                <a:solidFill>
                  <a:srgbClr val="FFFFFF"/>
                </a:solidFill>
              </a:rPr>
              <a:t>transformers</a:t>
            </a:r>
          </a:p>
          <a:p>
            <a:pPr lvl="0"/>
            <a:r>
              <a:rPr lang="en-IN" sz="1600" dirty="0" err="1">
                <a:solidFill>
                  <a:srgbClr val="FFFFFF"/>
                </a:solidFill>
              </a:rPr>
              <a:t>pydub</a:t>
            </a:r>
            <a:endParaRPr lang="en-IN" sz="16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6E2C9-2DF0-E14B-B3A7-BC54E4DA8F30}"/>
              </a:ext>
            </a:extLst>
          </p:cNvPr>
          <p:cNvSpPr txBox="1"/>
          <p:nvPr/>
        </p:nvSpPr>
        <p:spPr>
          <a:xfrm>
            <a:off x="3357472" y="2963799"/>
            <a:ext cx="1553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azure-storage-blob </a:t>
            </a:r>
          </a:p>
          <a:p>
            <a:r>
              <a:rPr lang="en-IN" sz="1000" dirty="0" err="1">
                <a:solidFill>
                  <a:srgbClr val="FFFFFF"/>
                </a:solidFill>
              </a:rPr>
              <a:t>azurebatchload</a:t>
            </a:r>
            <a:endParaRPr lang="en-IN" sz="10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Test cases and corresponding processed output file(s) along with the output time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5</a:t>
            </a:r>
            <a:endParaRPr kumimoji="0" sz="120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988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0" y="4326376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Enroll</a:t>
            </a: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Voices from a Directory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AD39-9E94-254E-BC3D-C8C6B9F9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2066047"/>
            <a:ext cx="4621075" cy="3001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F3790-4718-604D-AC2A-F74D0C6A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3" y="1333649"/>
            <a:ext cx="4061362" cy="26377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BDD9C-6BCC-194B-88F7-6A0D5CED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8" y="1790272"/>
            <a:ext cx="4283068" cy="2781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0CEA3-51EF-B34D-AA0B-EC4C5E447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90272"/>
            <a:ext cx="4283068" cy="27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2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0" y="4378425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Enroll</a:t>
            </a: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a single </a:t>
            </a:r>
            <a:r>
              <a:rPr lang="en-IN" sz="2400" b="1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vocie</a:t>
            </a: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with a name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457CE-6E78-5B43-A8F8-89F6D7E27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8" y="1377951"/>
            <a:ext cx="4125973" cy="267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47625-C0B3-7746-99C0-043FEB6B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615" y="2189213"/>
            <a:ext cx="4265221" cy="27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55996" y="4325110"/>
            <a:ext cx="897139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Match Voice with a given name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Distance Scoring Output matches with given name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6FF21-7F90-FD41-8F06-809B9809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8" y="1374774"/>
            <a:ext cx="4306851" cy="2797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191FE7-FF16-0541-908F-BCD2521C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74853"/>
            <a:ext cx="4284525" cy="27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55996" y="4325110"/>
            <a:ext cx="897139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Match Voice with a given name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when Distance Scoring Output do not match with given name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A88AC-32D2-F946-9F73-965176FE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" y="1447800"/>
            <a:ext cx="4301963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81A9D-C8D9-D54B-9B96-B01C894F9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50" y="1884030"/>
            <a:ext cx="4448013" cy="28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3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HELLO!</a:t>
            </a:r>
            <a:endParaRPr sz="1000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469359" y="2107263"/>
            <a:ext cx="6593700" cy="2270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Sourabh Kumar </a:t>
            </a:r>
            <a:r>
              <a:rPr lang="en" sz="3600" b="1" dirty="0" err="1"/>
              <a:t>Janghel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Presentation contains detailed representation of the POC submitted at </a:t>
            </a:r>
            <a:r>
              <a:rPr lang="en" dirty="0" err="1"/>
              <a:t>Techgig</a:t>
            </a:r>
            <a:r>
              <a:rPr lang="en" dirty="0"/>
              <a:t> for SBI Hackathon .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-IN" dirty="0"/>
              <a:t>s</a:t>
            </a:r>
            <a:r>
              <a:rPr lang="en" dirty="0" err="1"/>
              <a:t>ourabh.kumar.janghel@outlook.com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Match Voice without a given name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CA1F9-D892-3645-875E-1AA44F73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8" y="1276350"/>
            <a:ext cx="4204191" cy="273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9DB83-9B59-1549-9E84-628FD3AEC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96" y="2139950"/>
            <a:ext cx="4487729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4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 write-up on why your application /solution should be considered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6</a:t>
            </a:r>
            <a:endParaRPr kumimoji="0" sz="120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67069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3991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3200" dirty="0"/>
              <a:t>Why the solution should be considered?</a:t>
            </a:r>
            <a:endParaRPr sz="32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215522" y="943525"/>
            <a:ext cx="7315200" cy="319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324A"/>
                </a:solidFill>
              </a:rPr>
              <a:t>The below points can be considered for my submission:</a:t>
            </a:r>
            <a:endParaRPr sz="1200" dirty="0">
              <a:solidFill>
                <a:srgbClr val="28324A"/>
              </a:solidFill>
            </a:endParaRPr>
          </a:p>
          <a:p>
            <a:pPr marL="247650" lvl="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US" sz="1200" dirty="0">
                <a:solidFill>
                  <a:srgbClr val="28324A"/>
                </a:solidFill>
              </a:rPr>
              <a:t>Enroll </a:t>
            </a:r>
            <a:r>
              <a:rPr lang="en-US" sz="1200" dirty="0" err="1">
                <a:solidFill>
                  <a:srgbClr val="28324A"/>
                </a:solidFill>
              </a:rPr>
              <a:t>vocies</a:t>
            </a:r>
            <a:r>
              <a:rPr lang="en-US" sz="1200" dirty="0">
                <a:solidFill>
                  <a:srgbClr val="28324A"/>
                </a:solidFill>
              </a:rPr>
              <a:t> with names from a directory or just a single voice with name</a:t>
            </a:r>
          </a:p>
          <a:p>
            <a:pPr marL="247650" lvl="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Identification of both known and unknown voices.</a:t>
            </a:r>
          </a:p>
          <a:p>
            <a:pPr marL="24765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Using a similarity to match a audio to get recommended names and then verifying voices for those names seems a good idea since we can't do an online training of the model for each voice added, can be too costly.</a:t>
            </a:r>
          </a:p>
          <a:p>
            <a:pPr marL="24765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We can keep adding new voices for a given user that increases the chances of being matched thus increasing confidence score and then after we have enough samples we can train a custom classifier model.</a:t>
            </a:r>
          </a:p>
          <a:p>
            <a:pPr marL="24765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Used the best </a:t>
            </a:r>
            <a:r>
              <a:rPr lang="en-IN" sz="1200" dirty="0" err="1"/>
              <a:t>xvector</a:t>
            </a:r>
            <a:r>
              <a:rPr lang="en-IN" sz="1200" dirty="0"/>
              <a:t> model (trained on </a:t>
            </a:r>
            <a:r>
              <a:rPr lang="en-IN" sz="1200" dirty="0" err="1"/>
              <a:t>Voxceleb</a:t>
            </a:r>
            <a:r>
              <a:rPr lang="en-IN" sz="1200" dirty="0"/>
              <a:t> and stored on </a:t>
            </a:r>
            <a:r>
              <a:rPr lang="en-IN" sz="1200" dirty="0" err="1"/>
              <a:t>HuggingFace</a:t>
            </a:r>
            <a:r>
              <a:rPr lang="en-IN" sz="1200" dirty="0"/>
              <a:t>) From </a:t>
            </a:r>
            <a:r>
              <a:rPr lang="en-IN" sz="1200" dirty="0" err="1"/>
              <a:t>Speechbrain</a:t>
            </a:r>
            <a:r>
              <a:rPr lang="en-IN" sz="1200" dirty="0"/>
              <a:t> to compute voice embeddings and perform a speaker classification based on similarity scores to get a name of speaker which is lightweight and fast</a:t>
            </a:r>
          </a:p>
          <a:p>
            <a:pPr marL="24765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Can handle huge audios with long lengths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Functions for parallel processing of videos and scaling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endParaRPr sz="1050" dirty="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scale-up in enterprise grade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7</a:t>
            </a:r>
            <a:endParaRPr kumimoji="0" sz="120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294418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98500"/>
            <a:ext cx="7772400" cy="388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Solution </a:t>
            </a:r>
            <a:r>
              <a:rPr lang="en" sz="1800" dirty="0">
                <a:solidFill>
                  <a:schemeClr val="accent2"/>
                </a:solidFill>
              </a:rPr>
              <a:t>Can be </a:t>
            </a:r>
            <a:r>
              <a:rPr lang="en" sz="1800" dirty="0" err="1">
                <a:solidFill>
                  <a:schemeClr val="accent2"/>
                </a:solidFill>
              </a:rPr>
              <a:t>dockerised</a:t>
            </a:r>
            <a:r>
              <a:rPr lang="en" sz="1800" dirty="0">
                <a:solidFill>
                  <a:schemeClr val="accent2"/>
                </a:solidFill>
              </a:rPr>
              <a:t> and deployed as a HTTP Azure function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7391"/>
            <a:ext cx="7772400" cy="610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That’s a easy serverless way of running the solution on cloud</a:t>
            </a:r>
            <a:endParaRPr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9129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</a:t>
            </a:r>
            <a:r>
              <a:rPr lang="en" sz="4800" dirty="0">
                <a:solidFill>
                  <a:schemeClr val="accent2"/>
                </a:solidFill>
              </a:rPr>
              <a:t>% Scalable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902202"/>
            <a:ext cx="7772400" cy="54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AZURE </a:t>
            </a:r>
            <a:r>
              <a:rPr lang="en" sz="4800" dirty="0">
                <a:solidFill>
                  <a:schemeClr val="accent2"/>
                </a:solidFill>
              </a:rPr>
              <a:t>Functions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369664"/>
            <a:ext cx="7772400" cy="90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n-IN" sz="1200" dirty="0"/>
              <a:t>instances of the Functions host are dynamically added and removed based on the number of incoming events.</a:t>
            </a:r>
          </a:p>
          <a:p>
            <a:pPr marL="171450" indent="-171450" algn="just">
              <a:buFontTx/>
              <a:buChar char="-"/>
            </a:pPr>
            <a:r>
              <a:rPr lang="en-IN" sz="1200" dirty="0"/>
              <a:t>Automatically scales based on demand using pre-warmed workers, which run applications with no delay after being idle, runs on more powerful instances, and connects to virtual networks</a:t>
            </a:r>
          </a:p>
          <a:p>
            <a:pPr marL="171450" indent="-171450" algn="just">
              <a:buFontTx/>
              <a:buChar char="-"/>
            </a:pPr>
            <a:endParaRPr sz="12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Video Demo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Please Find the Link of the video </a:t>
            </a:r>
            <a:r>
              <a:rPr lang="en" sz="1800" dirty="0">
                <a:hlinkClick r:id="rId3"/>
              </a:rPr>
              <a:t>here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097148"/>
            <a:ext cx="6593700" cy="214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hlinkClick r:id="rId3"/>
              </a:rPr>
              <a:t>s</a:t>
            </a:r>
            <a:r>
              <a:rPr lang="en" dirty="0">
                <a:hlinkClick r:id="rId3"/>
              </a:rPr>
              <a:t>ourabh.kumar.janghel@outlook.com</a:t>
            </a:r>
            <a:endParaRPr lang="en" dirty="0"/>
          </a:p>
          <a:p>
            <a:pPr marL="0" lvl="0" indent="0" algn="ctr">
              <a:buNone/>
            </a:pPr>
            <a:r>
              <a:rPr lang="en-IN" dirty="0"/>
              <a:t>@</a:t>
            </a:r>
            <a:r>
              <a:rPr lang="en-IN" dirty="0">
                <a:hlinkClick r:id="rId4"/>
              </a:rPr>
              <a:t>sourabhkumarjanghel</a:t>
            </a:r>
            <a:r>
              <a:rPr lang="en-IN" dirty="0"/>
              <a:t> </a:t>
            </a: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4" name="Google Shape;549;p23">
            <a:extLst>
              <a:ext uri="{FF2B5EF4-FFF2-40B4-BE49-F238E27FC236}">
                <a16:creationId xmlns:a16="http://schemas.microsoft.com/office/drawing/2014/main" id="{05AEADBA-7096-C04F-90C9-CEAB1EA10BCD}"/>
              </a:ext>
            </a:extLst>
          </p:cNvPr>
          <p:cNvSpPr txBox="1">
            <a:spLocks/>
          </p:cNvSpPr>
          <p:nvPr/>
        </p:nvSpPr>
        <p:spPr>
          <a:xfrm>
            <a:off x="-133755" y="962892"/>
            <a:ext cx="9144000" cy="251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tabLst/>
              <a:defRPr/>
            </a:pPr>
            <a:r>
              <a:rPr kumimoji="0" lang="en-IN" sz="4800" b="1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Oswald"/>
                <a:sym typeface="Oswald"/>
              </a:rPr>
              <a:t>WANT </a:t>
            </a:r>
            <a:r>
              <a:rPr kumimoji="0" lang="en-IN" sz="4800" b="1" i="0" u="none" strike="noStrike" kern="0" cap="none" spc="0" normalizeH="0" baseline="0" noProof="0">
                <a:ln>
                  <a:noFill/>
                </a:ln>
                <a:solidFill>
                  <a:srgbClr val="00CEF6">
                    <a:lumMod val="60000"/>
                    <a:lumOff val="40000"/>
                  </a:srgbClr>
                </a:solidFill>
                <a:effectLst/>
                <a:uLnTx/>
                <a:uFillTx/>
                <a:latin typeface="Oswald"/>
                <a:sym typeface="Oswald"/>
              </a:rPr>
              <a:t>BIG</a:t>
            </a:r>
            <a:r>
              <a:rPr kumimoji="0" lang="en-IN" sz="4800" b="1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Oswald"/>
                <a:sym typeface="Oswald"/>
              </a:rPr>
              <a:t> IMPACT?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t>USE</a:t>
            </a:r>
            <a:r>
              <a:rPr kumimoji="0" lang="en-IN" sz="4800" b="0" i="0" u="none" strike="noStrike" kern="0" cap="none" spc="0" normalizeH="0" baseline="0" noProof="0">
                <a:ln>
                  <a:noFill/>
                </a:ln>
                <a:solidFill>
                  <a:srgbClr val="00CEF6">
                    <a:lumMod val="60000"/>
                    <a:lumOff val="40000"/>
                  </a:srgbClr>
                </a:solidFill>
                <a:effectLst/>
                <a:uLnTx/>
                <a:uFillTx/>
                <a:latin typeface="Oswald"/>
                <a:sym typeface="Oswald"/>
              </a:rPr>
              <a:t> AZURE </a:t>
            </a:r>
            <a:r>
              <a:rPr kumimoji="0" lang="en-I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t>CLOUD!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Solution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Description of what the Team has tried to build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0" b="1" i="0" u="none" strike="noStrike" kern="0" cap="none" spc="0" normalizeH="0" baseline="0" noProof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1</a:t>
            </a:r>
            <a:endParaRPr kumimoji="0" sz="12000" b="0" i="0" u="none" strike="noStrike" kern="0" cap="none" spc="0" normalizeH="0" baseline="0" noProof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accent2"/>
                </a:solidFill>
              </a:rPr>
              <a:t>PROCESS</a:t>
            </a:r>
            <a:r>
              <a:rPr lang="en" dirty="0"/>
              <a:t> </a:t>
            </a:r>
            <a:endParaRPr dirty="0"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Enroll Voices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Uploading Voices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Matching Voice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– </a:t>
            </a:r>
            <a:r>
              <a:rPr lang="en" sz="3200" dirty="0">
                <a:solidFill>
                  <a:srgbClr val="002060"/>
                </a:solidFill>
              </a:rPr>
              <a:t>ENROLL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Read the Audio with name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707685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2977859" y="1290690"/>
            <a:ext cx="2239167" cy="25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Create Embeddings using pre-trained models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707685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5988" y="1032080"/>
            <a:ext cx="17485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Save this embedding object for further calculations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Read either a single voice sample or from a directory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707685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Create a dictionary of names and their embeddings which can be one name with many embeddings</a:t>
            </a:r>
          </a:p>
        </p:txBody>
      </p:sp>
      <p:sp>
        <p:nvSpPr>
          <p:cNvPr id="818" name="Google Shape;818;p40"/>
          <p:cNvSpPr txBox="1"/>
          <p:nvPr/>
        </p:nvSpPr>
        <p:spPr>
          <a:xfrm>
            <a:off x="6387569" y="3764196"/>
            <a:ext cx="1933290" cy="243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Upload this to Azure container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– </a:t>
            </a:r>
            <a:r>
              <a:rPr lang="en" sz="3200" dirty="0">
                <a:solidFill>
                  <a:srgbClr val="002060"/>
                </a:solidFill>
              </a:rPr>
              <a:t>MATCHING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Load the new audio</a:t>
            </a:r>
          </a:p>
        </p:txBody>
      </p:sp>
      <p:sp>
        <p:nvSpPr>
          <p:cNvPr id="814" name="Google Shape;814;p40"/>
          <p:cNvSpPr txBox="1"/>
          <p:nvPr/>
        </p:nvSpPr>
        <p:spPr>
          <a:xfrm>
            <a:off x="3378871" y="101502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dirty="0">
                <a:solidFill>
                  <a:srgbClr val="7076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Download and load the embedding collection from enroll process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707685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5989" y="104869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Download all </a:t>
            </a:r>
            <a:r>
              <a:rPr lang="en-IN" sz="900" dirty="0">
                <a:solidFill>
                  <a:srgbClr val="7076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voice samples for this name detected  of the speaker from distance similarity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solidFill>
                <a:srgbClr val="707685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Extract embedding using pre-trained models</a:t>
            </a: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Do distance similarity to get the lowest score match of voice from the collection of embeddings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707685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Do Voice 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verification and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matching against these voice and the voice given to get a final score 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707685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0" name="Google Shape;798;p40">
            <a:extLst>
              <a:ext uri="{FF2B5EF4-FFF2-40B4-BE49-F238E27FC236}">
                <a16:creationId xmlns:a16="http://schemas.microsoft.com/office/drawing/2014/main" id="{60947FE5-9189-F044-8E7E-7472442A7C2A}"/>
              </a:ext>
            </a:extLst>
          </p:cNvPr>
          <p:cNvGrpSpPr/>
          <p:nvPr/>
        </p:nvGrpSpPr>
        <p:grpSpPr>
          <a:xfrm>
            <a:off x="3903143" y="1457082"/>
            <a:ext cx="473400" cy="473400"/>
            <a:chOff x="3814414" y="1703401"/>
            <a:chExt cx="473400" cy="473400"/>
          </a:xfrm>
        </p:grpSpPr>
        <p:sp>
          <p:nvSpPr>
            <p:cNvPr id="31" name="Google Shape;799;p40">
              <a:extLst>
                <a:ext uri="{FF2B5EF4-FFF2-40B4-BE49-F238E27FC236}">
                  <a16:creationId xmlns:a16="http://schemas.microsoft.com/office/drawing/2014/main" id="{83FFA61B-1F77-1548-B34C-154F1277D599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" name="Google Shape;800;p40">
              <a:extLst>
                <a:ext uri="{FF2B5EF4-FFF2-40B4-BE49-F238E27FC236}">
                  <a16:creationId xmlns:a16="http://schemas.microsoft.com/office/drawing/2014/main" id="{04ED8D5A-EB38-E44E-A930-07CD5690EF9D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707685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707685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12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High-level implementation / Solution diagram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2</a:t>
            </a:r>
            <a:endParaRPr kumimoji="0" sz="120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6670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1D47-7383-AF4F-9D00-7F7BE8A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1719724"/>
            <a:ext cx="6661150" cy="2750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Tools, Technology Stack (including the APIs consumed), and framework details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3</a:t>
            </a:r>
            <a:endParaRPr kumimoji="0" sz="12000" b="0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515692722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699</Words>
  <Application>Microsoft Macintosh PowerPoint</Application>
  <PresentationFormat>On-screen Show (16:9)</PresentationFormat>
  <Paragraphs>141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Arial</vt:lpstr>
      <vt:lpstr>Source Sans Pro</vt:lpstr>
      <vt:lpstr>Oswald</vt:lpstr>
      <vt:lpstr>Quince template</vt:lpstr>
      <vt:lpstr>SBI - Voice Biometrics</vt:lpstr>
      <vt:lpstr>HELLO!</vt:lpstr>
      <vt:lpstr>Description Of Solution</vt:lpstr>
      <vt:lpstr>THE PROCESS </vt:lpstr>
      <vt:lpstr>ROADMAP – ENROLL</vt:lpstr>
      <vt:lpstr>ROADMAP – MATCHING</vt:lpstr>
      <vt:lpstr>Architecture</vt:lpstr>
      <vt:lpstr>PowerPoint Presentation</vt:lpstr>
      <vt:lpstr>Tech Stack</vt:lpstr>
      <vt:lpstr>TECH STACK ANALYSIS</vt:lpstr>
      <vt:lpstr>Algorithms</vt:lpstr>
      <vt:lpstr>USED Algorithms</vt:lpstr>
      <vt:lpstr>A PICTURE IS WORTH A THOUSAND WORDS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Why the solution should be considered?</vt:lpstr>
      <vt:lpstr>Scaling</vt:lpstr>
      <vt:lpstr>The Solution Can be dockerised and deployed as a HTTP Azure function</vt:lpstr>
      <vt:lpstr>Video Demo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SBI - Voice Biometrics</dc:title>
  <cp:lastModifiedBy>Sourabh Janghel</cp:lastModifiedBy>
  <cp:revision>16</cp:revision>
  <dcterms:modified xsi:type="dcterms:W3CDTF">2022-06-20T11:27:54Z</dcterms:modified>
</cp:coreProperties>
</file>